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DM Sans Light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puOxWlT/7vNXG3r5e/eQ5qxjB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0725ED-80F3-47E6-8EEA-30731A64C410}">
  <a:tblStyle styleId="{140725ED-80F3-47E6-8EEA-30731A64C41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slide" Target="slides/slide14.xml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DM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DMSans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DMSans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39" Type="http://schemas.openxmlformats.org/officeDocument/2006/relationships/font" Target="fonts/DMSans-regular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dashraful305/Password-Strength-Checke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7e509ab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67e509ab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Manual - </a:t>
            </a:r>
            <a:r>
              <a:rPr b="1" lang="en"/>
              <a:t>Kubectl </a:t>
            </a:r>
            <a:r>
              <a:rPr lang="en"/>
              <a:t>: </a:t>
            </a:r>
            <a:r>
              <a:rPr lang="en"/>
              <a:t>This command explicitly points to a kubeconfig file to fetch and verify the status of nodes within our Kubernetes cluster. It's particularly helpful for managing infrastructure in automation scripts, CI/CD jobs, or multi-cluster scenarios, ensuring operations are targeted at the correct environment without relying on global defaults.</a:t>
            </a:r>
            <a:br>
              <a:rPr lang="en"/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ubectl - </a:t>
            </a:r>
            <a:r>
              <a:rPr lang="en" sz="1400">
                <a:solidFill>
                  <a:schemeClr val="dk1"/>
                </a:solidFill>
              </a:rPr>
              <a:t>Kubernetes CLI: interacts directly with a Kubernetes cluster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Reads the kubeconfig (generated by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) to know how to reach the cluster.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the token/cert in the kubeconfig.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Executes commands: list nodes, deploy apps, check logs, etc.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b="1" lang="en">
                <a:solidFill>
                  <a:schemeClr val="dk1"/>
                </a:solidFill>
              </a:rPr>
              <a:t> as the remote control to operate your cluster.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is the primary tool for interacting with a Kubernetes cluster, it depends on a valid kubeconfig file for authentication and connectivity. In a managed Kubernetes environment like DigitalOcean’s,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serves a critical function: it securely retrieves and refreshes this kubeconfig. Without it,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cannot connect to the cluster — making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essential for initial setup and continued access.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Automatic [Recommended]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kubernetes cluster kubeconfig save</a:t>
            </a:r>
            <a:r>
              <a:rPr lang="en">
                <a:solidFill>
                  <a:schemeClr val="dk1"/>
                </a:solidFill>
              </a:rPr>
              <a:t> to automatically refresh our kubeconfig with secure, time-limited credentials issued by DigitalOcean. This helps avoid authentication errors due to expired tokens and ensures our access to the cluster remains both secure and up-to-date,  particularly important for ongoing cluster management, CI/CD automation, or platform support.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 - </a:t>
            </a:r>
            <a:r>
              <a:rPr lang="en" sz="1400"/>
              <a:t>DigitalOcean's CLI: manages DigitalOcean services, including Kubernetes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What it does: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your cluster’s kubeconfig file from DigitalOcean.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Updates your local machine’s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~/.kube/config</a:t>
            </a:r>
            <a:r>
              <a:rPr lang="en">
                <a:solidFill>
                  <a:schemeClr val="dk1"/>
                </a:solidFill>
              </a:rPr>
              <a:t> or a custom file.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authentication using your </a:t>
            </a:r>
            <a:r>
              <a:rPr b="1" lang="en">
                <a:solidFill>
                  <a:schemeClr val="dk1"/>
                </a:solidFill>
              </a:rPr>
              <a:t>DigitalOcean API token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Automatically refreshes expiring credentials (which are short-lived in DOKS).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Think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b="1" lang="en">
                <a:solidFill>
                  <a:schemeClr val="dk1"/>
                </a:solidFill>
              </a:rPr>
              <a:t> as the gateway to fetch and manage cluster access.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doctl</a:t>
            </a:r>
            <a:r>
              <a:rPr lang="en">
                <a:solidFill>
                  <a:schemeClr val="dk1"/>
                </a:solidFill>
              </a:rPr>
              <a:t> provides secure and programmatic access to fetch Kubernetes credentials from DigitalOcean. It automates authentication and ensures short-lived tokens are updated.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>
                <a:solidFill>
                  <a:schemeClr val="dk1"/>
                </a:solidFill>
              </a:rPr>
              <a:t> then uses those credentials to communicate directly with the Kubernetes API server — allowing us to perform cluster operations confidently and securely.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7e509ab1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67e509ab1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Write Kubernetes YAML Files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Why?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YAML files define how your app should run in the cluster. Think of them like </a:t>
            </a:r>
            <a:r>
              <a:rPr b="1" lang="en">
                <a:solidFill>
                  <a:schemeClr val="dk1"/>
                </a:solidFill>
              </a:rPr>
              <a:t>blueprints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deployment.yaml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Defines how many app instances (pods) should run and what container image to use.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service.yaml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Exposes your app on the internet using a </a:t>
            </a:r>
            <a:r>
              <a:rPr b="1" lang="en">
                <a:solidFill>
                  <a:schemeClr val="dk1"/>
                </a:solidFill>
              </a:rPr>
              <a:t>LoadBalancer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hpa.yaml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Adds </a:t>
            </a:r>
            <a:r>
              <a:rPr b="1" lang="en">
                <a:solidFill>
                  <a:schemeClr val="dk1"/>
                </a:solidFill>
              </a:rPr>
              <a:t>Horizontal Pod Autoscaling</a:t>
            </a:r>
            <a:r>
              <a:rPr lang="en">
                <a:solidFill>
                  <a:schemeClr val="dk1"/>
                </a:solidFill>
              </a:rPr>
              <a:t> so your app grows/shrinks automatically based on CPU usage.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definitions let Kubernetes manage everything for you — high availability, scaling, restarts,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7e509ab1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67e509ab1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8590201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68590201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7e509ab1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67e509ab1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on Node Autoscaling in the DO Dashboard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your existing node pool, enable autoscaling to let the cluster add or remove nodes based on real traffic — for example, scale down from 2 nodes to 1 at night to cut costs by 50%.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Run Multiple Low-Traffic Apps on the Same Node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 have apps like internal tools, dev environments, or low-traffic microservices, run them on a single node to avoid paying for extra infrastructure you don’t need.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Downgrade to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>
                <a:solidFill>
                  <a:schemeClr val="dk1"/>
                </a:solidFill>
              </a:rPr>
              <a:t> Nodes if Usage is Low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your pods never exceed ~100m CPU or 300Mi memory, switch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s-2vcpu-2gb</a:t>
            </a:r>
            <a:r>
              <a:rPr lang="en">
                <a:solidFill>
                  <a:schemeClr val="dk1"/>
                </a:solidFill>
              </a:rPr>
              <a:t> ($24/month)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lang="en">
                <a:solidFill>
                  <a:schemeClr val="dk1"/>
                </a:solidFill>
              </a:rPr>
              <a:t> ($12/month) and cut node cost in half.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DigitalOcean Monitoring to Right-Size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Visit the DO Dashboard → Kubernetes → Metrics tab to see actual CPU &amp; RAM usage. If you're consistently under 30% usage, consider scaling down.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Manually Delete Unused LoadBalancers &amp; Volumes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Check the Networking → Load Balancers and Volumes tab in the DO dashboard. Each idle resource can add $10–$12/month — remove any not tied to active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5e58c4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65e58c4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7e509ab1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67e509ab1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5a2b02f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65a2b02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e509ab1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7e509ab1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/>
              <a:t>1 Node </a:t>
            </a:r>
            <a:r>
              <a:rPr lang="en"/>
              <a:t>Deployed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There a HPA Autoscaler secvies also </a:t>
            </a:r>
            <a:r>
              <a:rPr lang="en"/>
              <a:t>enabled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bf2955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7bf2955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https://github.com/mdashraful305/Password-Strength-Checker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Todo: Annotate the image with step numbers.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7e509ab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67e509ab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Then build, tag, and test the image locally: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 -t dotaminterview/password-strength-checker:latest .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-p 3000:3000 dotaminterview/password-strength-checker:latest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7e509ab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67e509ab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Pushing the docker image to Docker Hub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docker push dotaminterview/password-strength-checker:latest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7e509ab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67e509ab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859020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859020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/Messaging -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76107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7" y="4771258"/>
            <a:ext cx="155200" cy="1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/>
        </p:nvSpPr>
        <p:spPr>
          <a:xfrm>
            <a:off x="3297892" y="4841444"/>
            <a:ext cx="2548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Confidential | </a:t>
            </a:r>
            <a:r>
              <a:rPr b="0" i="0" lang="en" sz="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© 2025 Glean Technologies, Inc.</a:t>
            </a:r>
            <a:endParaRPr b="0" i="0" sz="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0" y="3720575"/>
            <a:ext cx="3208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i="0" lang="en" sz="1800" u="none" cap="none" strike="noStrike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  Sai Hari Krishnan</a:t>
            </a:r>
            <a:endParaRPr b="1" i="0" sz="18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Technical Account Manager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" title="1743350116923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03" y="1890278"/>
            <a:ext cx="1594410" cy="17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596150" y="2571750"/>
            <a:ext cx="495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DigitalOcean Kubernetes Web App Deployment Guide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864550" y="4249725"/>
            <a:ext cx="2040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n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June 2025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147" y="583625"/>
            <a:ext cx="1680800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7e509ab11_1_46"/>
          <p:cNvSpPr txBox="1"/>
          <p:nvPr>
            <p:ph type="title"/>
          </p:nvPr>
        </p:nvSpPr>
        <p:spPr>
          <a:xfrm>
            <a:off x="613200" y="9275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Configuring kubectl to Use DOKS [DigitalOcean Clusters]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31" name="Google Shape;131;g367e509ab1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397" y="805750"/>
            <a:ext cx="4476416" cy="25695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g367e509ab11_1_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{140725ED-80F3-47E6-8EEA-30731A64C410}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3" name="Google Shape;133;g367e509ab1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62" y="3594398"/>
            <a:ext cx="8159677" cy="107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67e509ab11_1_46"/>
          <p:cNvSpPr txBox="1"/>
          <p:nvPr/>
        </p:nvSpPr>
        <p:spPr>
          <a:xfrm>
            <a:off x="5211653" y="4183300"/>
            <a:ext cx="3172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9  - Connecting to DOKS Clusters via CLI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7e509ab11_1_67"/>
          <p:cNvSpPr txBox="1"/>
          <p:nvPr>
            <p:ph type="title"/>
          </p:nvPr>
        </p:nvSpPr>
        <p:spPr>
          <a:xfrm>
            <a:off x="902325" y="92750"/>
            <a:ext cx="6963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lt1"/>
                </a:solidFill>
              </a:rPr>
              <a:t>         Creating Kubernetes YAML (Config) files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40" name="Google Shape;140;g367e509ab11_1_67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{140725ED-80F3-47E6-8EEA-30731A64C410}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1" name="Google Shape;141;g367e509ab1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06" y="1187050"/>
            <a:ext cx="1483919" cy="22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67e509ab1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975" y="917400"/>
            <a:ext cx="2057775" cy="31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67e509ab1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98" y="940624"/>
            <a:ext cx="2149102" cy="303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67e509ab11_1_67"/>
          <p:cNvSpPr txBox="1"/>
          <p:nvPr>
            <p:ph type="title"/>
          </p:nvPr>
        </p:nvSpPr>
        <p:spPr>
          <a:xfrm>
            <a:off x="1113488" y="4169724"/>
            <a:ext cx="154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5" name="Google Shape;145;g367e509ab11_1_67"/>
          <p:cNvSpPr txBox="1"/>
          <p:nvPr>
            <p:ph type="title"/>
          </p:nvPr>
        </p:nvSpPr>
        <p:spPr>
          <a:xfrm>
            <a:off x="4194710" y="3635668"/>
            <a:ext cx="1262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6" name="Google Shape;146;g367e509ab11_1_67"/>
          <p:cNvSpPr txBox="1"/>
          <p:nvPr>
            <p:ph type="title"/>
          </p:nvPr>
        </p:nvSpPr>
        <p:spPr>
          <a:xfrm>
            <a:off x="7136167" y="4120727"/>
            <a:ext cx="1115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47" name="Google Shape;147;g367e509ab11_1_67"/>
          <p:cNvSpPr txBox="1"/>
          <p:nvPr/>
        </p:nvSpPr>
        <p:spPr>
          <a:xfrm>
            <a:off x="3239940" y="4201275"/>
            <a:ext cx="3172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10  -  Creating YAML Config Files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7e509ab11_1_79"/>
          <p:cNvSpPr txBox="1"/>
          <p:nvPr>
            <p:ph type="title"/>
          </p:nvPr>
        </p:nvSpPr>
        <p:spPr>
          <a:xfrm>
            <a:off x="932538" y="149850"/>
            <a:ext cx="7556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          Deploying the YAML files to DOKS Clusters &amp; Verify Setup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53" name="Google Shape;153;g367e509ab11_1_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{140725ED-80F3-47E6-8EEA-30731A64C410}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g367e509ab11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02" y="749650"/>
            <a:ext cx="4231571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67e509ab11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529" y="1885975"/>
            <a:ext cx="4231573" cy="38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67e509ab11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529" y="2515903"/>
            <a:ext cx="4231573" cy="414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7e509ab11_1_79"/>
          <p:cNvSpPr txBox="1"/>
          <p:nvPr>
            <p:ph type="title"/>
          </p:nvPr>
        </p:nvSpPr>
        <p:spPr>
          <a:xfrm>
            <a:off x="1041336" y="1049950"/>
            <a:ext cx="1637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deployment.yaml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58" name="Google Shape;158;g367e509ab11_1_79"/>
          <p:cNvSpPr txBox="1"/>
          <p:nvPr>
            <p:ph type="title"/>
          </p:nvPr>
        </p:nvSpPr>
        <p:spPr>
          <a:xfrm>
            <a:off x="1196338" y="1894550"/>
            <a:ext cx="1510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service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59" name="Google Shape;159;g367e509ab11_1_79"/>
          <p:cNvSpPr txBox="1"/>
          <p:nvPr>
            <p:ph type="title"/>
          </p:nvPr>
        </p:nvSpPr>
        <p:spPr>
          <a:xfrm>
            <a:off x="1353916" y="2515901"/>
            <a:ext cx="1011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hpa</a:t>
            </a:r>
            <a:r>
              <a:rPr b="1" lang="en" sz="1300">
                <a:solidFill>
                  <a:schemeClr val="lt1"/>
                </a:solidFill>
              </a:rPr>
              <a:t>.yaml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60" name="Google Shape;160;g367e509ab11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271" y="3239331"/>
            <a:ext cx="5878018" cy="11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67e509ab11_1_79"/>
          <p:cNvSpPr txBox="1"/>
          <p:nvPr>
            <p:ph type="title"/>
          </p:nvPr>
        </p:nvSpPr>
        <p:spPr>
          <a:xfrm>
            <a:off x="990712" y="3664004"/>
            <a:ext cx="1199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300">
                <a:solidFill>
                  <a:schemeClr val="lt1"/>
                </a:solidFill>
              </a:rPr>
              <a:t>Verifying Setup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62" name="Google Shape;162;g367e509ab11_1_79"/>
          <p:cNvSpPr txBox="1"/>
          <p:nvPr/>
        </p:nvSpPr>
        <p:spPr>
          <a:xfrm>
            <a:off x="2674427" y="4618175"/>
            <a:ext cx="42906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Step 11  -  Deploying YAML Config Files &amp; v</a:t>
            </a:r>
            <a:r>
              <a:rPr b="1" lang="en" sz="1200">
                <a:solidFill>
                  <a:srgbClr val="FF0000"/>
                </a:solidFill>
              </a:rPr>
              <a:t>erifying</a:t>
            </a:r>
            <a:r>
              <a:rPr b="1" lang="en" sz="1200">
                <a:solidFill>
                  <a:srgbClr val="FF0000"/>
                </a:solidFill>
              </a:rPr>
              <a:t> it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859020179_0_10"/>
          <p:cNvSpPr txBox="1"/>
          <p:nvPr>
            <p:ph type="title"/>
          </p:nvPr>
        </p:nvSpPr>
        <p:spPr>
          <a:xfrm>
            <a:off x="1778625" y="121725"/>
            <a:ext cx="6151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lt1"/>
                </a:solidFill>
              </a:rPr>
              <a:t>Accessing the Deployed App on DigitalOcean Cluster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graphicFrame>
        <p:nvGraphicFramePr>
          <p:cNvPr id="168" name="Google Shape;168;g36859020179_0_1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{140725ED-80F3-47E6-8EEA-30731A64C410}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9" name="Google Shape;169;g3685902017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99" y="2406447"/>
            <a:ext cx="4174115" cy="169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685902017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400" y="721900"/>
            <a:ext cx="7069649" cy="144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6859020179_0_10"/>
          <p:cNvSpPr txBox="1"/>
          <p:nvPr/>
        </p:nvSpPr>
        <p:spPr>
          <a:xfrm>
            <a:off x="1998300" y="4512375"/>
            <a:ext cx="5147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Step 12  -  Accessing the Deployed App via </a:t>
            </a:r>
            <a:r>
              <a:rPr b="1" lang="en" sz="1200">
                <a:solidFill>
                  <a:srgbClr val="FF0000"/>
                </a:solidFill>
              </a:rPr>
              <a:t>external</a:t>
            </a:r>
            <a:r>
              <a:rPr b="1" lang="en" sz="1200">
                <a:solidFill>
                  <a:srgbClr val="FF0000"/>
                </a:solidFill>
              </a:rPr>
              <a:t> IP on </a:t>
            </a:r>
            <a:r>
              <a:rPr b="1" lang="en" sz="1200">
                <a:solidFill>
                  <a:srgbClr val="FF0000"/>
                </a:solidFill>
              </a:rPr>
              <a:t>Browser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7e509ab11_1_27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Cost Optimization Tips &amp; Suggestions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77" name="Google Shape;177;g367e509ab1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829087"/>
            <a:ext cx="283245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67e509ab11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9" y="820825"/>
            <a:ext cx="2250816" cy="2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67e509ab11_1_27"/>
          <p:cNvSpPr txBox="1"/>
          <p:nvPr/>
        </p:nvSpPr>
        <p:spPr>
          <a:xfrm>
            <a:off x="1785125" y="3380600"/>
            <a:ext cx="4976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Turn on Node Autoscaling in the DO Dashboard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Run Multiple Low-Traffic Apps on the Same Node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Downgrade to </a:t>
            </a:r>
            <a:r>
              <a:rPr b="1"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s-1vcpu-1gb</a:t>
            </a:r>
            <a:r>
              <a:rPr b="1" lang="en" sz="1200">
                <a:solidFill>
                  <a:srgbClr val="FEFEFE"/>
                </a:solidFill>
              </a:rPr>
              <a:t> Nodes if Usage is Low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Use DigitalOcean Monitoring to Right-Size</a:t>
            </a:r>
            <a:endParaRPr b="1" sz="1200">
              <a:solidFill>
                <a:srgbClr val="FEFEF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AutoNum type="arabicPeriod"/>
            </a:pPr>
            <a:r>
              <a:rPr b="1" lang="en" sz="1200">
                <a:solidFill>
                  <a:srgbClr val="FEFEFE"/>
                </a:solidFill>
              </a:rPr>
              <a:t>Manually Delete Unused Load Balancers &amp; Volumes</a:t>
            </a:r>
            <a:endParaRPr b="1" sz="12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5e58c4c33_0_0"/>
          <p:cNvSpPr txBox="1"/>
          <p:nvPr>
            <p:ph type="title"/>
          </p:nvPr>
        </p:nvSpPr>
        <p:spPr>
          <a:xfrm>
            <a:off x="1470600" y="100475"/>
            <a:ext cx="6202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High </a:t>
            </a:r>
            <a:r>
              <a:rPr b="1" lang="en" sz="2400">
                <a:solidFill>
                  <a:schemeClr val="lt1"/>
                </a:solidFill>
              </a:rPr>
              <a:t>Availability</a:t>
            </a:r>
            <a:r>
              <a:rPr b="1" lang="en" sz="2400">
                <a:solidFill>
                  <a:schemeClr val="lt1"/>
                </a:solidFill>
              </a:rPr>
              <a:t> for 99.95% Uptime SLAs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sp>
        <p:nvSpPr>
          <p:cNvPr id="185" name="Google Shape;185;g365e58c4c33_0_0"/>
          <p:cNvSpPr txBox="1"/>
          <p:nvPr/>
        </p:nvSpPr>
        <p:spPr>
          <a:xfrm>
            <a:off x="2083800" y="3915950"/>
            <a:ext cx="497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FEFEFE"/>
                </a:solidFill>
              </a:rPr>
              <a:t>DigitalOcean Kubernetes provides a high availability (HA) option that increases the reliability of the control plane by creating multiple backup replicas of each control plane component.</a:t>
            </a:r>
            <a:endParaRPr b="1" sz="1200">
              <a:solidFill>
                <a:srgbClr val="FEFEFE"/>
              </a:solidFill>
            </a:endParaRPr>
          </a:p>
        </p:txBody>
      </p:sp>
      <p:pic>
        <p:nvPicPr>
          <p:cNvPr id="186" name="Google Shape;186;g365e58c4c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26" y="741788"/>
            <a:ext cx="3299726" cy="29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7e509ab11_1_111"/>
          <p:cNvSpPr txBox="1"/>
          <p:nvPr>
            <p:ph type="title"/>
          </p:nvPr>
        </p:nvSpPr>
        <p:spPr>
          <a:xfrm>
            <a:off x="2117750" y="2285400"/>
            <a:ext cx="50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Thank You &amp; Questions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18750" y="439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03500" y="1438050"/>
            <a:ext cx="68001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Prerequisites for deploying the App on DigitalOcean Cloud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High-Level Architecture for the setup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Clone / Create App &amp; Dockerize it and test locally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Push Local Image to Docker Hub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Cluster (DOKS) on DigitalOcean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Configuring kubectl to Use </a:t>
            </a:r>
            <a:r>
              <a:rPr lang="en" sz="1600">
                <a:solidFill>
                  <a:srgbClr val="FFFFFF"/>
                </a:solidFill>
              </a:rPr>
              <a:t>DOKS [DigitalOcean </a:t>
            </a:r>
            <a:r>
              <a:rPr lang="en" sz="1600">
                <a:solidFill>
                  <a:srgbClr val="FFFFFF"/>
                </a:solidFill>
              </a:rPr>
              <a:t>Clusters</a:t>
            </a:r>
            <a:r>
              <a:rPr lang="en" sz="1600">
                <a:solidFill>
                  <a:srgbClr val="FFFFFF"/>
                </a:solidFill>
              </a:rPr>
              <a:t>]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Creating Kubernetes YAML (Config) files,  Deploy &amp; Test it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Cost Optimization Tips &amp; High </a:t>
            </a:r>
            <a:r>
              <a:rPr lang="en" sz="1600">
                <a:solidFill>
                  <a:srgbClr val="FFFFFF"/>
                </a:solidFill>
              </a:rPr>
              <a:t>Availability </a:t>
            </a:r>
            <a:r>
              <a:rPr lang="en" sz="1600">
                <a:solidFill>
                  <a:srgbClr val="FFFFFF"/>
                </a:solidFill>
              </a:rPr>
              <a:t>Suggestions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5a2b02f76_0_0"/>
          <p:cNvSpPr txBox="1"/>
          <p:nvPr/>
        </p:nvSpPr>
        <p:spPr>
          <a:xfrm>
            <a:off x="152775" y="76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Prerequisites for deploying App on DigitalOcean Cloud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65a2b02f76_0_0"/>
          <p:cNvSpPr txBox="1"/>
          <p:nvPr/>
        </p:nvSpPr>
        <p:spPr>
          <a:xfrm>
            <a:off x="646800" y="1357025"/>
            <a:ext cx="4920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Git &amp; GitHu</a:t>
            </a:r>
            <a:r>
              <a:rPr lang="en" sz="1800">
                <a:solidFill>
                  <a:schemeClr val="lt1"/>
                </a:solidFill>
              </a:rPr>
              <a:t>b: Clone / Create a new 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Docker: To host the </a:t>
            </a:r>
            <a:r>
              <a:rPr lang="en" sz="1800">
                <a:solidFill>
                  <a:schemeClr val="lt1"/>
                </a:solidFill>
              </a:rPr>
              <a:t>dockerized</a:t>
            </a:r>
            <a:r>
              <a:rPr lang="en" sz="1800">
                <a:solidFill>
                  <a:schemeClr val="lt1"/>
                </a:solidFill>
              </a:rPr>
              <a:t> App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Kube</a:t>
            </a:r>
            <a:r>
              <a:rPr lang="en" sz="1800">
                <a:solidFill>
                  <a:schemeClr val="lt1"/>
                </a:solidFill>
              </a:rPr>
              <a:t>ctl: To Manage the Digital Ocean K8s Clusters via Command line.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NodeJs: </a:t>
            </a:r>
            <a:r>
              <a:rPr lang="en" sz="1800">
                <a:solidFill>
                  <a:schemeClr val="lt1"/>
                </a:solidFill>
              </a:rPr>
              <a:t>Javascript</a:t>
            </a:r>
            <a:r>
              <a:rPr lang="en" sz="1800">
                <a:solidFill>
                  <a:schemeClr val="lt1"/>
                </a:solidFill>
              </a:rPr>
              <a:t> Runtime to run apps.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DigitalOcean Account with Credits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6" name="Google Shape;76;g365a2b02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25" y="1141438"/>
            <a:ext cx="1501450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65a2b02f7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25" y="288855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7e509ab11_1_101"/>
          <p:cNvSpPr txBox="1"/>
          <p:nvPr/>
        </p:nvSpPr>
        <p:spPr>
          <a:xfrm>
            <a:off x="374600" y="231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rgbClr val="FFFFFF"/>
                </a:solidFill>
              </a:rPr>
              <a:t>High-Level Architecture for the setup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367e509ab11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63" y="864900"/>
            <a:ext cx="5831373" cy="39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bf2955ea_0_92"/>
          <p:cNvSpPr txBox="1"/>
          <p:nvPr>
            <p:ph type="title"/>
          </p:nvPr>
        </p:nvSpPr>
        <p:spPr>
          <a:xfrm>
            <a:off x="518400" y="82425"/>
            <a:ext cx="81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Clone Password Strength Checker App from GitHub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89" name="Google Shape;89;g357bf2955ea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87" y="735875"/>
            <a:ext cx="7154028" cy="39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57bf2955ea_0_92"/>
          <p:cNvSpPr txBox="1"/>
          <p:nvPr/>
        </p:nvSpPr>
        <p:spPr>
          <a:xfrm>
            <a:off x="6086650" y="3770325"/>
            <a:ext cx="1335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1 - Cloning App 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91" name="Google Shape;91;g357bf2955ea_0_92"/>
          <p:cNvSpPr txBox="1"/>
          <p:nvPr/>
        </p:nvSpPr>
        <p:spPr>
          <a:xfrm>
            <a:off x="4757375" y="4271100"/>
            <a:ext cx="18537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2 - Go into App Folder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7e509ab11_0_17"/>
          <p:cNvSpPr txBox="1"/>
          <p:nvPr>
            <p:ph type="title"/>
          </p:nvPr>
        </p:nvSpPr>
        <p:spPr>
          <a:xfrm>
            <a:off x="896050" y="92375"/>
            <a:ext cx="83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chemeClr val="lt1"/>
                </a:solidFill>
              </a:rPr>
              <a:t>Dockerize the App and test it locally.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97" name="Google Shape;97;g367e509ab1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5" y="938613"/>
            <a:ext cx="4086351" cy="1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67e509ab1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00" y="1406173"/>
            <a:ext cx="4340675" cy="26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67e509ab11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0" y="2481375"/>
            <a:ext cx="4040699" cy="2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67e509ab11_0_17"/>
          <p:cNvSpPr txBox="1"/>
          <p:nvPr/>
        </p:nvSpPr>
        <p:spPr>
          <a:xfrm>
            <a:off x="2429050" y="2027450"/>
            <a:ext cx="1903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3 - Creating Docker File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1" name="Google Shape;101;g367e509ab11_0_17"/>
          <p:cNvSpPr txBox="1"/>
          <p:nvPr/>
        </p:nvSpPr>
        <p:spPr>
          <a:xfrm>
            <a:off x="1551350" y="3516850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4 - Building Docker Image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02" name="Google Shape;102;g367e509ab11_0_17"/>
          <p:cNvSpPr txBox="1"/>
          <p:nvPr/>
        </p:nvSpPr>
        <p:spPr>
          <a:xfrm>
            <a:off x="5619600" y="3596900"/>
            <a:ext cx="29316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5  - Running the docker image (App) locally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7e509ab11_1_3"/>
          <p:cNvSpPr txBox="1"/>
          <p:nvPr>
            <p:ph type="title"/>
          </p:nvPr>
        </p:nvSpPr>
        <p:spPr>
          <a:xfrm>
            <a:off x="917600" y="63425"/>
            <a:ext cx="68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        Push Local Image to Docker Hub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08" name="Google Shape;108;g367e509ab11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51" y="750550"/>
            <a:ext cx="6312873" cy="221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67e509ab1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50" y="3166707"/>
            <a:ext cx="6312875" cy="156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67e509ab11_1_3"/>
          <p:cNvSpPr txBox="1"/>
          <p:nvPr/>
        </p:nvSpPr>
        <p:spPr>
          <a:xfrm>
            <a:off x="3161288" y="3858750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Step 6  - </a:t>
            </a:r>
            <a:r>
              <a:rPr b="1" lang="en" sz="900">
                <a:solidFill>
                  <a:srgbClr val="FF0000"/>
                </a:solidFill>
              </a:rPr>
              <a:t>Pushing</a:t>
            </a:r>
            <a:r>
              <a:rPr b="1" lang="en" sz="900">
                <a:solidFill>
                  <a:srgbClr val="FF0000"/>
                </a:solidFill>
              </a:rPr>
              <a:t> Image to </a:t>
            </a:r>
            <a:r>
              <a:rPr b="1" lang="en" sz="900">
                <a:solidFill>
                  <a:srgbClr val="FF0000"/>
                </a:solidFill>
              </a:rPr>
              <a:t>Docker</a:t>
            </a:r>
            <a:r>
              <a:rPr b="1" lang="en" sz="900">
                <a:solidFill>
                  <a:srgbClr val="FF0000"/>
                </a:solidFill>
              </a:rPr>
              <a:t> hub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7e509ab11_1_13"/>
          <p:cNvSpPr txBox="1"/>
          <p:nvPr>
            <p:ph type="title"/>
          </p:nvPr>
        </p:nvSpPr>
        <p:spPr>
          <a:xfrm>
            <a:off x="509425" y="268650"/>
            <a:ext cx="833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</a:rPr>
              <a:t>Creating Kubernetes Cluster (DOKS) on Digital Ocean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116" name="Google Shape;116;g367e509ab11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6" y="1263751"/>
            <a:ext cx="3852600" cy="27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67e509ab11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3750"/>
            <a:ext cx="4068398" cy="27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67e509ab11_1_13"/>
          <p:cNvSpPr txBox="1"/>
          <p:nvPr/>
        </p:nvSpPr>
        <p:spPr>
          <a:xfrm>
            <a:off x="1023463" y="4521975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7  - Creating DOKS Clusters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19" name="Google Shape;119;g367e509ab11_1_13"/>
          <p:cNvSpPr txBox="1"/>
          <p:nvPr/>
        </p:nvSpPr>
        <p:spPr>
          <a:xfrm>
            <a:off x="5522063" y="4521975"/>
            <a:ext cx="26184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Step 8  - </a:t>
            </a:r>
            <a:r>
              <a:rPr b="1" lang="en" sz="1000">
                <a:solidFill>
                  <a:srgbClr val="FF0000"/>
                </a:solidFill>
              </a:rPr>
              <a:t>Download</a:t>
            </a:r>
            <a:r>
              <a:rPr b="1" lang="en" sz="1000">
                <a:solidFill>
                  <a:srgbClr val="FF0000"/>
                </a:solidFill>
              </a:rPr>
              <a:t> Cluster Config File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68590201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50" y="839750"/>
            <a:ext cx="8238377" cy="38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6859020179_0_0"/>
          <p:cNvSpPr txBox="1"/>
          <p:nvPr>
            <p:ph type="title"/>
          </p:nvPr>
        </p:nvSpPr>
        <p:spPr>
          <a:xfrm>
            <a:off x="405450" y="211700"/>
            <a:ext cx="83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chemeClr val="lt1"/>
                </a:solidFill>
              </a:rPr>
              <a:t>Recommended</a:t>
            </a:r>
            <a:r>
              <a:rPr b="1" lang="en" sz="2000">
                <a:solidFill>
                  <a:schemeClr val="lt1"/>
                </a:solidFill>
              </a:rPr>
              <a:t>: </a:t>
            </a:r>
            <a:r>
              <a:rPr b="1" lang="en" sz="2000">
                <a:solidFill>
                  <a:schemeClr val="lt1"/>
                </a:solidFill>
              </a:rPr>
              <a:t>Configuring doctl to </a:t>
            </a:r>
            <a:r>
              <a:rPr b="1" lang="en" sz="2000">
                <a:solidFill>
                  <a:schemeClr val="lt1"/>
                </a:solidFill>
              </a:rPr>
              <a:t>Authenticate</a:t>
            </a:r>
            <a:r>
              <a:rPr b="1" lang="en" sz="2000">
                <a:solidFill>
                  <a:schemeClr val="lt1"/>
                </a:solidFill>
              </a:rPr>
              <a:t> to Digital Ocean</a:t>
            </a:r>
            <a:endParaRPr sz="1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